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8"/>
  </p:notesMasterIdLst>
  <p:handoutMasterIdLst>
    <p:handoutMasterId r:id="rId9"/>
  </p:handoutMasterIdLst>
  <p:sldIdLst>
    <p:sldId id="298" r:id="rId3"/>
    <p:sldId id="257" r:id="rId4"/>
    <p:sldId id="349" r:id="rId5"/>
    <p:sldId id="350" r:id="rId6"/>
    <p:sldId id="348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0078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8"/>
    <p:restoredTop sz="95958" autoAdjust="0"/>
  </p:normalViewPr>
  <p:slideViewPr>
    <p:cSldViewPr>
      <p:cViewPr>
        <p:scale>
          <a:sx n="130" d="100"/>
          <a:sy n="130" d="100"/>
        </p:scale>
        <p:origin x="-156" y="-4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705283-C136-8CA8-0031-59A306FB6A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BA542C-27D4-2D4B-5EC6-B925DD8B43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5C0E1-E419-4BE0-9DD9-E1DA6CE05659}" type="datetimeFigureOut">
              <a:rPr lang="sr-Latn-RS" smtClean="0"/>
              <a:t>17.10.2026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B3457-B8D2-DA4F-D56B-F0F58457AD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B7F0A-0FBB-7912-E3A9-81CE9719EE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8566B-C5C0-4116-BFCB-0297838042D3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67329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9438D-9AC4-4525-9BAB-B6CFFF0CE99F}" type="datetimeFigureOut">
              <a:rPr lang="sr-Latn-RS" smtClean="0"/>
              <a:t>17.10.2026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FAEBA-1654-43C4-BAB1-1E62CCDCB05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3899838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FAEBA-1654-43C4-BAB1-1E62CCDCB05A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78507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FAEBA-1654-43C4-BAB1-1E62CCDCB05A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51748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1746-D260-7419-DAD5-1972CA8C4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C7B67-24F7-97FA-D573-446FECB74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3321B3-4273-D27F-8C69-90A8FEF7B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6495C37-E366-F135-39C6-79114F75AE8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15ABF-C413-4747-1F8B-BF975828EC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B90F6-31F7-704B-E41B-867FF0636F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FAEBA-1654-43C4-BAB1-1E62CCDCB05A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25476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D511E-0DC5-D447-2EAF-21710F8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8160EC-8581-27BA-77BD-AAA9057062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8C595-6DA2-27AF-1F89-FB48F0E17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A5E277C-62AC-298D-FEF7-4546DC56C7C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5F73A-2DBE-4408-D2A8-B0373D30F7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CE496-5821-7BDE-B350-953679869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FAEBA-1654-43C4-BAB1-1E62CCDCB05A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8102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BFAEBA-1654-43C4-BAB1-1E62CCDCB05A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49361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5318125"/>
          </a:xfrm>
          <a:custGeom>
            <a:avLst/>
            <a:gdLst/>
            <a:ahLst/>
            <a:cxnLst/>
            <a:rect l="l" t="t" r="r" b="b"/>
            <a:pathLst>
              <a:path w="12192000" h="5318125">
                <a:moveTo>
                  <a:pt x="12192000" y="0"/>
                </a:moveTo>
                <a:lnTo>
                  <a:pt x="0" y="0"/>
                </a:lnTo>
                <a:lnTo>
                  <a:pt x="0" y="2570097"/>
                </a:lnTo>
                <a:lnTo>
                  <a:pt x="39684" y="2616002"/>
                </a:lnTo>
                <a:lnTo>
                  <a:pt x="79559" y="2661418"/>
                </a:lnTo>
                <a:lnTo>
                  <a:pt x="119775" y="2706524"/>
                </a:lnTo>
                <a:lnTo>
                  <a:pt x="160332" y="2751318"/>
                </a:lnTo>
                <a:lnTo>
                  <a:pt x="201227" y="2795798"/>
                </a:lnTo>
                <a:lnTo>
                  <a:pt x="242458" y="2839963"/>
                </a:lnTo>
                <a:lnTo>
                  <a:pt x="284023" y="2883810"/>
                </a:lnTo>
                <a:lnTo>
                  <a:pt x="325920" y="2927337"/>
                </a:lnTo>
                <a:lnTo>
                  <a:pt x="368147" y="2970542"/>
                </a:lnTo>
                <a:lnTo>
                  <a:pt x="410702" y="3013424"/>
                </a:lnTo>
                <a:lnTo>
                  <a:pt x="453582" y="3055979"/>
                </a:lnTo>
                <a:lnTo>
                  <a:pt x="496787" y="3098207"/>
                </a:lnTo>
                <a:lnTo>
                  <a:pt x="540314" y="3140104"/>
                </a:lnTo>
                <a:lnTo>
                  <a:pt x="584160" y="3181669"/>
                </a:lnTo>
                <a:lnTo>
                  <a:pt x="628325" y="3222901"/>
                </a:lnTo>
                <a:lnTo>
                  <a:pt x="672805" y="3263796"/>
                </a:lnTo>
                <a:lnTo>
                  <a:pt x="717599" y="3304353"/>
                </a:lnTo>
                <a:lnTo>
                  <a:pt x="762704" y="3344571"/>
                </a:lnTo>
                <a:lnTo>
                  <a:pt x="808120" y="3384446"/>
                </a:lnTo>
                <a:lnTo>
                  <a:pt x="853843" y="3423977"/>
                </a:lnTo>
                <a:lnTo>
                  <a:pt x="899872" y="3463161"/>
                </a:lnTo>
                <a:lnTo>
                  <a:pt x="946204" y="3501998"/>
                </a:lnTo>
                <a:lnTo>
                  <a:pt x="992838" y="3540484"/>
                </a:lnTo>
                <a:lnTo>
                  <a:pt x="1039772" y="3578618"/>
                </a:lnTo>
                <a:lnTo>
                  <a:pt x="1087003" y="3616398"/>
                </a:lnTo>
                <a:lnTo>
                  <a:pt x="1134530" y="3653821"/>
                </a:lnTo>
                <a:lnTo>
                  <a:pt x="1182351" y="3690887"/>
                </a:lnTo>
                <a:lnTo>
                  <a:pt x="1230463" y="3727591"/>
                </a:lnTo>
                <a:lnTo>
                  <a:pt x="1278864" y="3763934"/>
                </a:lnTo>
                <a:lnTo>
                  <a:pt x="1327553" y="3799912"/>
                </a:lnTo>
                <a:lnTo>
                  <a:pt x="1376527" y="3835523"/>
                </a:lnTo>
                <a:lnTo>
                  <a:pt x="1425785" y="3870766"/>
                </a:lnTo>
                <a:lnTo>
                  <a:pt x="1475324" y="3905639"/>
                </a:lnTo>
                <a:lnTo>
                  <a:pt x="1525142" y="3940139"/>
                </a:lnTo>
                <a:lnTo>
                  <a:pt x="1575238" y="3974265"/>
                </a:lnTo>
                <a:lnTo>
                  <a:pt x="1625609" y="4008014"/>
                </a:lnTo>
                <a:lnTo>
                  <a:pt x="1676254" y="4041384"/>
                </a:lnTo>
                <a:lnTo>
                  <a:pt x="1727170" y="4074374"/>
                </a:lnTo>
                <a:lnTo>
                  <a:pt x="1778354" y="4106981"/>
                </a:lnTo>
                <a:lnTo>
                  <a:pt x="1829807" y="4139204"/>
                </a:lnTo>
                <a:lnTo>
                  <a:pt x="1881524" y="4171039"/>
                </a:lnTo>
                <a:lnTo>
                  <a:pt x="1933504" y="4202487"/>
                </a:lnTo>
                <a:lnTo>
                  <a:pt x="1985746" y="4233543"/>
                </a:lnTo>
                <a:lnTo>
                  <a:pt x="2038247" y="4264207"/>
                </a:lnTo>
                <a:lnTo>
                  <a:pt x="2091005" y="4294476"/>
                </a:lnTo>
                <a:lnTo>
                  <a:pt x="2144017" y="4324348"/>
                </a:lnTo>
                <a:lnTo>
                  <a:pt x="2197283" y="4353821"/>
                </a:lnTo>
                <a:lnTo>
                  <a:pt x="2250800" y="4382893"/>
                </a:lnTo>
                <a:lnTo>
                  <a:pt x="2304566" y="4411563"/>
                </a:lnTo>
                <a:lnTo>
                  <a:pt x="2358579" y="4439827"/>
                </a:lnTo>
                <a:lnTo>
                  <a:pt x="2412837" y="4467685"/>
                </a:lnTo>
                <a:lnTo>
                  <a:pt x="2467338" y="4495134"/>
                </a:lnTo>
                <a:lnTo>
                  <a:pt x="2522079" y="4522171"/>
                </a:lnTo>
                <a:lnTo>
                  <a:pt x="2577060" y="4548796"/>
                </a:lnTo>
                <a:lnTo>
                  <a:pt x="2632277" y="4575006"/>
                </a:lnTo>
                <a:lnTo>
                  <a:pt x="2687729" y="4600798"/>
                </a:lnTo>
                <a:lnTo>
                  <a:pt x="2743414" y="4626172"/>
                </a:lnTo>
                <a:lnTo>
                  <a:pt x="2799330" y="4651124"/>
                </a:lnTo>
                <a:lnTo>
                  <a:pt x="2855474" y="4675653"/>
                </a:lnTo>
                <a:lnTo>
                  <a:pt x="2911846" y="4699758"/>
                </a:lnTo>
                <a:lnTo>
                  <a:pt x="2968441" y="4723434"/>
                </a:lnTo>
                <a:lnTo>
                  <a:pt x="3025260" y="4746682"/>
                </a:lnTo>
                <a:lnTo>
                  <a:pt x="3082299" y="4769499"/>
                </a:lnTo>
                <a:lnTo>
                  <a:pt x="3139557" y="4791882"/>
                </a:lnTo>
                <a:lnTo>
                  <a:pt x="3197031" y="4813830"/>
                </a:lnTo>
                <a:lnTo>
                  <a:pt x="3254720" y="4835340"/>
                </a:lnTo>
                <a:lnTo>
                  <a:pt x="3312622" y="4856412"/>
                </a:lnTo>
                <a:lnTo>
                  <a:pt x="3370734" y="4877041"/>
                </a:lnTo>
                <a:lnTo>
                  <a:pt x="3429054" y="4897228"/>
                </a:lnTo>
                <a:lnTo>
                  <a:pt x="3487581" y="4916969"/>
                </a:lnTo>
                <a:lnTo>
                  <a:pt x="3546312" y="4936263"/>
                </a:lnTo>
                <a:lnTo>
                  <a:pt x="3605246" y="4955107"/>
                </a:lnTo>
                <a:lnTo>
                  <a:pt x="3664380" y="4973500"/>
                </a:lnTo>
                <a:lnTo>
                  <a:pt x="3723713" y="4991439"/>
                </a:lnTo>
                <a:lnTo>
                  <a:pt x="3783242" y="5008922"/>
                </a:lnTo>
                <a:lnTo>
                  <a:pt x="3842965" y="5025949"/>
                </a:lnTo>
                <a:lnTo>
                  <a:pt x="3902881" y="5042515"/>
                </a:lnTo>
                <a:lnTo>
                  <a:pt x="3962986" y="5058620"/>
                </a:lnTo>
                <a:lnTo>
                  <a:pt x="4023280" y="5074261"/>
                </a:lnTo>
                <a:lnTo>
                  <a:pt x="4083761" y="5089437"/>
                </a:lnTo>
                <a:lnTo>
                  <a:pt x="4144425" y="5104145"/>
                </a:lnTo>
                <a:lnTo>
                  <a:pt x="4205272" y="5118383"/>
                </a:lnTo>
                <a:lnTo>
                  <a:pt x="4266298" y="5132149"/>
                </a:lnTo>
                <a:lnTo>
                  <a:pt x="4327503" y="5145442"/>
                </a:lnTo>
                <a:lnTo>
                  <a:pt x="4388884" y="5158259"/>
                </a:lnTo>
                <a:lnTo>
                  <a:pt x="4450439" y="5170598"/>
                </a:lnTo>
                <a:lnTo>
                  <a:pt x="4512166" y="5182457"/>
                </a:lnTo>
                <a:lnTo>
                  <a:pt x="4574063" y="5193834"/>
                </a:lnTo>
                <a:lnTo>
                  <a:pt x="4636128" y="5204728"/>
                </a:lnTo>
                <a:lnTo>
                  <a:pt x="4698359" y="5215135"/>
                </a:lnTo>
                <a:lnTo>
                  <a:pt x="4760754" y="5225055"/>
                </a:lnTo>
                <a:lnTo>
                  <a:pt x="4823311" y="5234485"/>
                </a:lnTo>
                <a:lnTo>
                  <a:pt x="4886028" y="5243422"/>
                </a:lnTo>
                <a:lnTo>
                  <a:pt x="4948903" y="5251866"/>
                </a:lnTo>
                <a:lnTo>
                  <a:pt x="5011933" y="5259813"/>
                </a:lnTo>
                <a:lnTo>
                  <a:pt x="5075117" y="5267263"/>
                </a:lnTo>
                <a:lnTo>
                  <a:pt x="5138453" y="5274212"/>
                </a:lnTo>
                <a:lnTo>
                  <a:pt x="5201939" y="5280660"/>
                </a:lnTo>
                <a:lnTo>
                  <a:pt x="5265573" y="5286603"/>
                </a:lnTo>
                <a:lnTo>
                  <a:pt x="5329352" y="5292040"/>
                </a:lnTo>
                <a:lnTo>
                  <a:pt x="5393275" y="5296968"/>
                </a:lnTo>
                <a:lnTo>
                  <a:pt x="5457340" y="5301387"/>
                </a:lnTo>
                <a:lnTo>
                  <a:pt x="5521544" y="5305293"/>
                </a:lnTo>
                <a:lnTo>
                  <a:pt x="5585886" y="5308685"/>
                </a:lnTo>
                <a:lnTo>
                  <a:pt x="5650364" y="5311561"/>
                </a:lnTo>
                <a:lnTo>
                  <a:pt x="5714975" y="5313919"/>
                </a:lnTo>
                <a:lnTo>
                  <a:pt x="5779718" y="5315756"/>
                </a:lnTo>
                <a:lnTo>
                  <a:pt x="5844590" y="5317070"/>
                </a:lnTo>
                <a:lnTo>
                  <a:pt x="5909589" y="5317861"/>
                </a:lnTo>
                <a:lnTo>
                  <a:pt x="5974715" y="5318125"/>
                </a:lnTo>
                <a:lnTo>
                  <a:pt x="6039838" y="5317861"/>
                </a:lnTo>
                <a:lnTo>
                  <a:pt x="6104836" y="5317070"/>
                </a:lnTo>
                <a:lnTo>
                  <a:pt x="6169706" y="5315756"/>
                </a:lnTo>
                <a:lnTo>
                  <a:pt x="6234447" y="5313919"/>
                </a:lnTo>
                <a:lnTo>
                  <a:pt x="6299056" y="5311561"/>
                </a:lnTo>
                <a:lnTo>
                  <a:pt x="6363532" y="5308685"/>
                </a:lnTo>
                <a:lnTo>
                  <a:pt x="6427872" y="5305293"/>
                </a:lnTo>
                <a:lnTo>
                  <a:pt x="6492075" y="5301387"/>
                </a:lnTo>
                <a:lnTo>
                  <a:pt x="6556138" y="5296968"/>
                </a:lnTo>
                <a:lnTo>
                  <a:pt x="6620060" y="5292040"/>
                </a:lnTo>
                <a:lnTo>
                  <a:pt x="6683837" y="5286603"/>
                </a:lnTo>
                <a:lnTo>
                  <a:pt x="6747469" y="5280660"/>
                </a:lnTo>
                <a:lnTo>
                  <a:pt x="6810954" y="5274212"/>
                </a:lnTo>
                <a:lnTo>
                  <a:pt x="6874289" y="5267263"/>
                </a:lnTo>
                <a:lnTo>
                  <a:pt x="6937472" y="5259813"/>
                </a:lnTo>
                <a:lnTo>
                  <a:pt x="7000501" y="5251866"/>
                </a:lnTo>
                <a:lnTo>
                  <a:pt x="7063374" y="5243422"/>
                </a:lnTo>
                <a:lnTo>
                  <a:pt x="7126089" y="5234485"/>
                </a:lnTo>
                <a:lnTo>
                  <a:pt x="7188645" y="5225055"/>
                </a:lnTo>
                <a:lnTo>
                  <a:pt x="7251039" y="5215135"/>
                </a:lnTo>
                <a:lnTo>
                  <a:pt x="7313269" y="5204728"/>
                </a:lnTo>
                <a:lnTo>
                  <a:pt x="7375333" y="5193834"/>
                </a:lnTo>
                <a:lnTo>
                  <a:pt x="7437229" y="5182457"/>
                </a:lnTo>
                <a:lnTo>
                  <a:pt x="7498954" y="5170598"/>
                </a:lnTo>
                <a:lnTo>
                  <a:pt x="7560508" y="5158259"/>
                </a:lnTo>
                <a:lnTo>
                  <a:pt x="7621888" y="5145442"/>
                </a:lnTo>
                <a:lnTo>
                  <a:pt x="7683092" y="5132149"/>
                </a:lnTo>
                <a:lnTo>
                  <a:pt x="7744118" y="5118383"/>
                </a:lnTo>
                <a:lnTo>
                  <a:pt x="7804964" y="5104145"/>
                </a:lnTo>
                <a:lnTo>
                  <a:pt x="7865627" y="5089437"/>
                </a:lnTo>
                <a:lnTo>
                  <a:pt x="7926106" y="5074261"/>
                </a:lnTo>
                <a:lnTo>
                  <a:pt x="7986400" y="5058620"/>
                </a:lnTo>
                <a:lnTo>
                  <a:pt x="8046505" y="5042515"/>
                </a:lnTo>
                <a:lnTo>
                  <a:pt x="8106419" y="5025949"/>
                </a:lnTo>
                <a:lnTo>
                  <a:pt x="8166142" y="5008922"/>
                </a:lnTo>
                <a:lnTo>
                  <a:pt x="8225670" y="4991439"/>
                </a:lnTo>
                <a:lnTo>
                  <a:pt x="8285002" y="4973500"/>
                </a:lnTo>
                <a:lnTo>
                  <a:pt x="8344135" y="4955107"/>
                </a:lnTo>
                <a:lnTo>
                  <a:pt x="8403068" y="4936263"/>
                </a:lnTo>
                <a:lnTo>
                  <a:pt x="8461799" y="4916969"/>
                </a:lnTo>
                <a:lnTo>
                  <a:pt x="8520326" y="4897228"/>
                </a:lnTo>
                <a:lnTo>
                  <a:pt x="8578645" y="4877041"/>
                </a:lnTo>
                <a:lnTo>
                  <a:pt x="8636757" y="4856412"/>
                </a:lnTo>
                <a:lnTo>
                  <a:pt x="8694658" y="4835340"/>
                </a:lnTo>
                <a:lnTo>
                  <a:pt x="8752346" y="4813830"/>
                </a:lnTo>
                <a:lnTo>
                  <a:pt x="8809820" y="4791882"/>
                </a:lnTo>
                <a:lnTo>
                  <a:pt x="8867077" y="4769499"/>
                </a:lnTo>
                <a:lnTo>
                  <a:pt x="8924116" y="4746682"/>
                </a:lnTo>
                <a:lnTo>
                  <a:pt x="8980934" y="4723434"/>
                </a:lnTo>
                <a:lnTo>
                  <a:pt x="9037530" y="4699758"/>
                </a:lnTo>
                <a:lnTo>
                  <a:pt x="9093901" y="4675653"/>
                </a:lnTo>
                <a:lnTo>
                  <a:pt x="9150045" y="4651124"/>
                </a:lnTo>
                <a:lnTo>
                  <a:pt x="9205960" y="4626172"/>
                </a:lnTo>
                <a:lnTo>
                  <a:pt x="9261645" y="4600798"/>
                </a:lnTo>
                <a:lnTo>
                  <a:pt x="9317097" y="4575006"/>
                </a:lnTo>
                <a:lnTo>
                  <a:pt x="9372314" y="4548796"/>
                </a:lnTo>
                <a:lnTo>
                  <a:pt x="9427294" y="4522171"/>
                </a:lnTo>
                <a:lnTo>
                  <a:pt x="9482036" y="4495134"/>
                </a:lnTo>
                <a:lnTo>
                  <a:pt x="9536536" y="4467685"/>
                </a:lnTo>
                <a:lnTo>
                  <a:pt x="9590794" y="4439827"/>
                </a:lnTo>
                <a:lnTo>
                  <a:pt x="9644807" y="4411563"/>
                </a:lnTo>
                <a:lnTo>
                  <a:pt x="9698572" y="4382893"/>
                </a:lnTo>
                <a:lnTo>
                  <a:pt x="9752089" y="4353821"/>
                </a:lnTo>
                <a:lnTo>
                  <a:pt x="9805355" y="4324348"/>
                </a:lnTo>
                <a:lnTo>
                  <a:pt x="9858368" y="4294476"/>
                </a:lnTo>
                <a:lnTo>
                  <a:pt x="9911126" y="4264207"/>
                </a:lnTo>
                <a:lnTo>
                  <a:pt x="9963627" y="4233543"/>
                </a:lnTo>
                <a:lnTo>
                  <a:pt x="10015868" y="4202487"/>
                </a:lnTo>
                <a:lnTo>
                  <a:pt x="10067849" y="4171039"/>
                </a:lnTo>
                <a:lnTo>
                  <a:pt x="10119566" y="4139204"/>
                </a:lnTo>
                <a:lnTo>
                  <a:pt x="10171018" y="4106981"/>
                </a:lnTo>
                <a:lnTo>
                  <a:pt x="10222203" y="4074374"/>
                </a:lnTo>
                <a:lnTo>
                  <a:pt x="10273119" y="4041384"/>
                </a:lnTo>
                <a:lnTo>
                  <a:pt x="10323764" y="4008014"/>
                </a:lnTo>
                <a:lnTo>
                  <a:pt x="10374135" y="3974265"/>
                </a:lnTo>
                <a:lnTo>
                  <a:pt x="10424231" y="3940139"/>
                </a:lnTo>
                <a:lnTo>
                  <a:pt x="10474050" y="3905639"/>
                </a:lnTo>
                <a:lnTo>
                  <a:pt x="10523589" y="3870766"/>
                </a:lnTo>
                <a:lnTo>
                  <a:pt x="10572847" y="3835523"/>
                </a:lnTo>
                <a:lnTo>
                  <a:pt x="10621821" y="3799912"/>
                </a:lnTo>
                <a:lnTo>
                  <a:pt x="10670510" y="3763934"/>
                </a:lnTo>
                <a:lnTo>
                  <a:pt x="10718912" y="3727591"/>
                </a:lnTo>
                <a:lnTo>
                  <a:pt x="10767024" y="3690887"/>
                </a:lnTo>
                <a:lnTo>
                  <a:pt x="10814845" y="3653821"/>
                </a:lnTo>
                <a:lnTo>
                  <a:pt x="10862372" y="3616398"/>
                </a:lnTo>
                <a:lnTo>
                  <a:pt x="10909604" y="3578618"/>
                </a:lnTo>
                <a:lnTo>
                  <a:pt x="10956538" y="3540484"/>
                </a:lnTo>
                <a:lnTo>
                  <a:pt x="11003172" y="3501998"/>
                </a:lnTo>
                <a:lnTo>
                  <a:pt x="11049505" y="3463161"/>
                </a:lnTo>
                <a:lnTo>
                  <a:pt x="11095534" y="3423977"/>
                </a:lnTo>
                <a:lnTo>
                  <a:pt x="11141258" y="3384446"/>
                </a:lnTo>
                <a:lnTo>
                  <a:pt x="11186674" y="3344571"/>
                </a:lnTo>
                <a:lnTo>
                  <a:pt x="11231780" y="3304353"/>
                </a:lnTo>
                <a:lnTo>
                  <a:pt x="11276574" y="3263796"/>
                </a:lnTo>
                <a:lnTo>
                  <a:pt x="11321054" y="3222901"/>
                </a:lnTo>
                <a:lnTo>
                  <a:pt x="11365219" y="3181669"/>
                </a:lnTo>
                <a:lnTo>
                  <a:pt x="11409066" y="3140104"/>
                </a:lnTo>
                <a:lnTo>
                  <a:pt x="11452593" y="3098207"/>
                </a:lnTo>
                <a:lnTo>
                  <a:pt x="11495798" y="3055979"/>
                </a:lnTo>
                <a:lnTo>
                  <a:pt x="11538680" y="3013424"/>
                </a:lnTo>
                <a:lnTo>
                  <a:pt x="11581235" y="2970542"/>
                </a:lnTo>
                <a:lnTo>
                  <a:pt x="11623463" y="2927337"/>
                </a:lnTo>
                <a:lnTo>
                  <a:pt x="11665360" y="2883810"/>
                </a:lnTo>
                <a:lnTo>
                  <a:pt x="11706925" y="2839963"/>
                </a:lnTo>
                <a:lnTo>
                  <a:pt x="11748157" y="2795798"/>
                </a:lnTo>
                <a:lnTo>
                  <a:pt x="11789052" y="2751318"/>
                </a:lnTo>
                <a:lnTo>
                  <a:pt x="11829609" y="2706524"/>
                </a:lnTo>
                <a:lnTo>
                  <a:pt x="11869827" y="2661418"/>
                </a:lnTo>
                <a:lnTo>
                  <a:pt x="11909702" y="2616002"/>
                </a:lnTo>
                <a:lnTo>
                  <a:pt x="11949233" y="2570278"/>
                </a:lnTo>
                <a:lnTo>
                  <a:pt x="11988417" y="2524249"/>
                </a:lnTo>
                <a:lnTo>
                  <a:pt x="12027254" y="2477916"/>
                </a:lnTo>
                <a:lnTo>
                  <a:pt x="12065740" y="2431282"/>
                </a:lnTo>
                <a:lnTo>
                  <a:pt x="12103874" y="2384348"/>
                </a:lnTo>
                <a:lnTo>
                  <a:pt x="12141654" y="2337116"/>
                </a:lnTo>
                <a:lnTo>
                  <a:pt x="12192000" y="2272917"/>
                </a:lnTo>
                <a:lnTo>
                  <a:pt x="12192000" y="0"/>
                </a:lnTo>
                <a:close/>
              </a:path>
            </a:pathLst>
          </a:custGeom>
          <a:solidFill>
            <a:srgbClr val="22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8550" y="5677915"/>
            <a:ext cx="3110325" cy="36575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491715" y="5856748"/>
            <a:ext cx="1346835" cy="0"/>
          </a:xfrm>
          <a:custGeom>
            <a:avLst/>
            <a:gdLst/>
            <a:ahLst/>
            <a:cxnLst/>
            <a:rect l="l" t="t" r="r" b="b"/>
            <a:pathLst>
              <a:path w="1346834">
                <a:moveTo>
                  <a:pt x="-1" y="0"/>
                </a:moveTo>
                <a:lnTo>
                  <a:pt x="-1" y="0"/>
                </a:lnTo>
                <a:lnTo>
                  <a:pt x="1296682" y="0"/>
                </a:lnTo>
                <a:lnTo>
                  <a:pt x="1346554" y="0"/>
                </a:lnTo>
              </a:path>
            </a:pathLst>
          </a:custGeom>
          <a:ln w="177800">
            <a:solidFill>
              <a:srgbClr val="FF6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840712" y="5864934"/>
            <a:ext cx="791210" cy="0"/>
          </a:xfrm>
          <a:custGeom>
            <a:avLst/>
            <a:gdLst/>
            <a:ahLst/>
            <a:cxnLst/>
            <a:rect l="l" t="t" r="r" b="b"/>
            <a:pathLst>
              <a:path w="791209">
                <a:moveTo>
                  <a:pt x="790893" y="0"/>
                </a:moveTo>
                <a:lnTo>
                  <a:pt x="790893" y="0"/>
                </a:lnTo>
                <a:lnTo>
                  <a:pt x="49430" y="0"/>
                </a:lnTo>
                <a:lnTo>
                  <a:pt x="0" y="0"/>
                </a:lnTo>
              </a:path>
            </a:pathLst>
          </a:custGeom>
          <a:ln w="177800">
            <a:solidFill>
              <a:srgbClr val="FF6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A">
    <p:bg>
      <p:bgPr>
        <a:solidFill>
          <a:srgbClr val="2300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82954-E872-36ED-F48D-5A4365A36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2618743"/>
            <a:ext cx="6289775" cy="168040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0B051C-AC55-3216-5E7E-17AB5D092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2" y="4418743"/>
            <a:ext cx="6289775" cy="53012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7" name="Znak 4">
            <a:extLst>
              <a:ext uri="{FF2B5EF4-FFF2-40B4-BE49-F238E27FC236}">
                <a16:creationId xmlns:a16="http://schemas.microsoft.com/office/drawing/2014/main" id="{28996B7D-23F5-E48A-19C7-91BB9018DE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42867" y="-886192"/>
            <a:ext cx="4191207" cy="4191207"/>
          </a:xfrm>
          <a:prstGeom prst="rect">
            <a:avLst/>
          </a:prstGeom>
        </p:spPr>
      </p:pic>
      <p:sp>
        <p:nvSpPr>
          <p:cNvPr id="6" name="Datum predstavitve">
            <a:extLst>
              <a:ext uri="{FF2B5EF4-FFF2-40B4-BE49-F238E27FC236}">
                <a16:creationId xmlns:a16="http://schemas.microsoft.com/office/drawing/2014/main" id="{9BE26EE6-D62A-3589-6452-7E109300EC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5915669"/>
            <a:ext cx="6300788" cy="323165"/>
          </a:xfrm>
          <a:noFill/>
        </p:spPr>
        <p:txBody>
          <a:bodyPr wrap="square" rtlCol="0">
            <a:spAutoFit/>
          </a:bodyPr>
          <a:lstStyle>
            <a:lvl1pPr>
              <a:lnSpc>
                <a:spcPct val="100000"/>
              </a:lnSpc>
              <a:defRPr lang="en-US" sz="1500" smtClean="0">
                <a:solidFill>
                  <a:schemeClr val="bg1"/>
                </a:solidFill>
                <a:latin typeface="+mn-lt"/>
                <a:cs typeface="+mn-cs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sl-SI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GB" noProof="0" dirty="0"/>
              <a:t>Presentation date</a:t>
            </a:r>
          </a:p>
        </p:txBody>
      </p:sp>
      <p:sp>
        <p:nvSpPr>
          <p:cNvPr id="8" name="Predstavitelj">
            <a:extLst>
              <a:ext uri="{FF2B5EF4-FFF2-40B4-BE49-F238E27FC236}">
                <a16:creationId xmlns:a16="http://schemas.microsoft.com/office/drawing/2014/main" id="{B881C33B-B7AB-1ABE-7042-6BB0E90BA5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569034"/>
            <a:ext cx="6300788" cy="400110"/>
          </a:xfrm>
          <a:noFill/>
        </p:spPr>
        <p:txBody>
          <a:bodyPr wrap="square" rtlCol="0">
            <a:spAutoFit/>
          </a:bodyPr>
          <a:lstStyle>
            <a:lvl1pPr>
              <a:lnSpc>
                <a:spcPct val="100000"/>
              </a:lnSpc>
              <a:defRPr lang="en-US" sz="2000" smtClean="0">
                <a:solidFill>
                  <a:schemeClr val="bg1"/>
                </a:solidFill>
                <a:latin typeface="+mn-lt"/>
                <a:cs typeface="+mn-cs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sl-SI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GB" noProof="0" dirty="0"/>
              <a:t>Presenter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91B1D3-21AF-48A2-C89D-EFFCF3D8EC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38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+ End of presentation">
    <p:bg>
      <p:bgPr>
        <a:solidFill>
          <a:srgbClr val="2300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raphic 9">
            <a:extLst>
              <a:ext uri="{FF2B5EF4-FFF2-40B4-BE49-F238E27FC236}">
                <a16:creationId xmlns:a16="http://schemas.microsoft.com/office/drawing/2014/main" id="{8908296A-ED47-A9D7-59FF-99C29C8035CE}"/>
              </a:ext>
            </a:extLst>
          </p:cNvPr>
          <p:cNvSpPr>
            <a:spLocks noChangeAspect="1"/>
          </p:cNvSpPr>
          <p:nvPr userDrawn="1"/>
        </p:nvSpPr>
        <p:spPr>
          <a:xfrm rot="5400000" flipV="1">
            <a:off x="-2874963" y="-10006012"/>
            <a:ext cx="17941923" cy="12192003"/>
          </a:xfrm>
          <a:custGeom>
            <a:avLst/>
            <a:gdLst>
              <a:gd name="connsiteX0" fmla="*/ 0 w 10092331"/>
              <a:gd name="connsiteY0" fmla="*/ 6858000 h 6858000"/>
              <a:gd name="connsiteX1" fmla="*/ 8955142 w 10092331"/>
              <a:gd name="connsiteY1" fmla="*/ 6858000 h 6858000"/>
              <a:gd name="connsiteX2" fmla="*/ 10092332 w 10092331"/>
              <a:gd name="connsiteY2" fmla="*/ 2438400 h 6858000"/>
              <a:gd name="connsiteX3" fmla="*/ 9763476 w 10092331"/>
              <a:gd name="connsiteY3" fmla="*/ 0 h 6858000"/>
              <a:gd name="connsiteX4" fmla="*/ 0 w 10092331"/>
              <a:gd name="connsiteY4" fmla="*/ 0 h 6858000"/>
              <a:gd name="connsiteX5" fmla="*/ 0 w 10092331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2331" h="6858000">
                <a:moveTo>
                  <a:pt x="0" y="6858000"/>
                </a:moveTo>
                <a:lnTo>
                  <a:pt x="8955142" y="6858000"/>
                </a:lnTo>
                <a:cubicBezTo>
                  <a:pt x="9679691" y="5547995"/>
                  <a:pt x="10092332" y="4041394"/>
                  <a:pt x="10092332" y="2438400"/>
                </a:cubicBezTo>
                <a:cubicBezTo>
                  <a:pt x="10092332" y="1593977"/>
                  <a:pt x="9977698" y="776288"/>
                  <a:pt x="9763476" y="0"/>
                </a:cubicBez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30078"/>
          </a:solidFill>
          <a:ln w="6344" cap="flat">
            <a:noFill/>
            <a:prstDash val="solid"/>
            <a:miter/>
          </a:ln>
          <a:effectLst>
            <a:outerShdw dist="38100" dir="5400000" algn="l" rotWithShape="0">
              <a:schemeClr val="bg1"/>
            </a:outerShdw>
          </a:effectLst>
        </p:spPr>
        <p:txBody>
          <a:bodyPr rtlCol="0" anchor="ctr"/>
          <a:lstStyle/>
          <a:p>
            <a:endParaRPr lang="en-GB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1CE5D2-E7AC-E99C-5A41-99BC6E567718}"/>
              </a:ext>
            </a:extLst>
          </p:cNvPr>
          <p:cNvSpPr/>
          <p:nvPr userDrawn="1"/>
        </p:nvSpPr>
        <p:spPr>
          <a:xfrm>
            <a:off x="-2615478" y="-114300"/>
            <a:ext cx="2642839" cy="70866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DAAF9F2-FDB0-5D39-C3DC-C24DFBDE98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635" y="1905804"/>
            <a:ext cx="9050730" cy="86177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algn="ctr"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15A9243-67F4-A74A-3E82-FA56014F82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45681" y="3111382"/>
            <a:ext cx="6300638" cy="53012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92B2287-BDB4-3C15-5E6B-E72FF8A70F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221" y="6020141"/>
            <a:ext cx="2622834" cy="3231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3B9C32-8DA8-BE28-1EA8-881E5AEAB3CB}"/>
              </a:ext>
            </a:extLst>
          </p:cNvPr>
          <p:cNvSpPr/>
          <p:nvPr userDrawn="1"/>
        </p:nvSpPr>
        <p:spPr>
          <a:xfrm rot="5400000">
            <a:off x="-647700" y="-12839700"/>
            <a:ext cx="13487400" cy="12192001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9EAD1-02EB-DBE3-9BD9-2AC40F3463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0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82034" y="1362664"/>
            <a:ext cx="4027931" cy="16821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7FF2984-809E-CE33-1B20-A6F778877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2618743"/>
            <a:ext cx="10269537" cy="1680402"/>
          </a:xfrm>
        </p:spPr>
        <p:txBody>
          <a:bodyPr/>
          <a:lstStyle/>
          <a:p>
            <a:pPr>
              <a:spcBef>
                <a:spcPts val="470"/>
              </a:spcBef>
            </a:pPr>
            <a:r>
              <a:rPr lang="sr-Latn-RS" sz="4400" dirty="0"/>
              <a:t>NLB Klik</a:t>
            </a:r>
            <a:endParaRPr lang="en-GB" sz="440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6AA3240-92AE-B240-5011-AFA5C50E6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2" y="4267200"/>
            <a:ext cx="6289775" cy="530125"/>
          </a:xfrm>
        </p:spPr>
        <p:txBody>
          <a:bodyPr>
            <a:normAutofit/>
          </a:bodyPr>
          <a:lstStyle/>
          <a:p>
            <a:pPr>
              <a:lnSpc>
                <a:spcPts val="4070"/>
              </a:lnSpc>
            </a:pPr>
            <a:r>
              <a:rPr lang="en-GB" sz="2400" dirty="0" err="1">
                <a:latin typeface="Arial MT"/>
                <a:cs typeface="Arial MT"/>
              </a:rPr>
              <a:t>Najčešća</a:t>
            </a:r>
            <a:r>
              <a:rPr lang="en-GB" sz="2400" dirty="0">
                <a:latin typeface="Arial MT"/>
                <a:cs typeface="Arial MT"/>
              </a:rPr>
              <a:t> </a:t>
            </a:r>
            <a:r>
              <a:rPr lang="en-GB" sz="2400" dirty="0" err="1">
                <a:latin typeface="Arial MT"/>
                <a:cs typeface="Arial MT"/>
              </a:rPr>
              <a:t>pitanja</a:t>
            </a:r>
            <a:endParaRPr lang="en-GB" sz="24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706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863233" y="6481169"/>
            <a:ext cx="29845" cy="7620"/>
          </a:xfrm>
          <a:custGeom>
            <a:avLst/>
            <a:gdLst/>
            <a:ahLst/>
            <a:cxnLst/>
            <a:rect l="l" t="t" r="r" b="b"/>
            <a:pathLst>
              <a:path w="29845" h="7620">
                <a:moveTo>
                  <a:pt x="29753" y="0"/>
                </a:moveTo>
                <a:lnTo>
                  <a:pt x="0" y="0"/>
                </a:lnTo>
                <a:lnTo>
                  <a:pt x="0" y="7620"/>
                </a:lnTo>
                <a:lnTo>
                  <a:pt x="29753" y="7620"/>
                </a:lnTo>
                <a:lnTo>
                  <a:pt x="29753" y="0"/>
                </a:lnTo>
                <a:close/>
              </a:path>
            </a:pathLst>
          </a:custGeom>
          <a:solidFill>
            <a:srgbClr val="22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43642" y="3796709"/>
            <a:ext cx="29845" cy="7620"/>
          </a:xfrm>
          <a:custGeom>
            <a:avLst/>
            <a:gdLst/>
            <a:ahLst/>
            <a:cxnLst/>
            <a:rect l="l" t="t" r="r" b="b"/>
            <a:pathLst>
              <a:path w="29845" h="7620">
                <a:moveTo>
                  <a:pt x="29753" y="0"/>
                </a:moveTo>
                <a:lnTo>
                  <a:pt x="0" y="0"/>
                </a:lnTo>
                <a:lnTo>
                  <a:pt x="0" y="7619"/>
                </a:lnTo>
                <a:lnTo>
                  <a:pt x="29753" y="7619"/>
                </a:lnTo>
                <a:lnTo>
                  <a:pt x="29753" y="0"/>
                </a:lnTo>
                <a:close/>
              </a:path>
            </a:pathLst>
          </a:custGeom>
          <a:solidFill>
            <a:srgbClr val="22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D234F67-089C-B27E-AD54-2731D585E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122357"/>
              </p:ext>
            </p:extLst>
          </p:nvPr>
        </p:nvGraphicFramePr>
        <p:xfrm>
          <a:off x="563247" y="384450"/>
          <a:ext cx="10942953" cy="6298836"/>
        </p:xfrm>
        <a:graphic>
          <a:graphicData uri="http://schemas.openxmlformats.org/drawingml/2006/table">
            <a:tbl>
              <a:tblPr firstRow="1" firstCol="1" bandRow="1"/>
              <a:tblGrid>
                <a:gridCol w="617780">
                  <a:extLst>
                    <a:ext uri="{9D8B030D-6E8A-4147-A177-3AD203B41FA5}">
                      <a16:colId xmlns:a16="http://schemas.microsoft.com/office/drawing/2014/main" val="1403059365"/>
                    </a:ext>
                  </a:extLst>
                </a:gridCol>
                <a:gridCol w="3162373">
                  <a:extLst>
                    <a:ext uri="{9D8B030D-6E8A-4147-A177-3AD203B41FA5}">
                      <a16:colId xmlns:a16="http://schemas.microsoft.com/office/drawing/2014/main" val="3471813460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val="1602295354"/>
                    </a:ext>
                  </a:extLst>
                </a:gridCol>
              </a:tblGrid>
              <a:tr h="16513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Br.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Pitanje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Odgovor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60530"/>
                  </a:ext>
                </a:extLst>
              </a:tr>
              <a:tr h="46108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je prelazak na novu NLB Klik aplikaciju?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Prelazak sa postojeće NLB mKlik aplikacije na novu NLB Klik aplikaciju je proces koji se pokreće u postojećoj aplikaciji izborom opcije „Započni prelazak“, a zatim se nastavlja u novoj aplikaciji.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709445"/>
                  </a:ext>
                </a:extLst>
              </a:tr>
              <a:tr h="46108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znam da li mogu ili moram da pređem na novu aplikaciju?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 prijave u postojeću NLB mKlik aplikaciju prikazuje se obaveštenje da je migracija moguća ili neophodna. Ako je moguća, možete izabrati „Započni prelazak“ ili „Kasnije“. Ako je neophodna, prikazuje se samo „Započni prelazak“.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7710154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 li mogu da odložim prelazak?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Da, ali samo kada je prelazak dostupan, a nije obavezan. Tada možete izabrati „Kasnije“. Kada je prelazak neophodan, odlaganje nije ponuđeno.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02306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započinjem prelazak?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Prijavite se u postojeću NLB mKlik aplikaciju i u obaveštenju o prelasku izaberite „Započni prelazak“.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79333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ako nova NLB Klik aplikacija nije instalirana?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 izbora „Započni prelazak“ bićete preusmereni na odgovarajuću prodavnicu aplikacija. Preuzmite novu NLB Klik aplikaciju i otvorite je.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536936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ako je nova NLB Klik aplikacija već instalirana?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 izbora „Započni prelazak“ u postojećoj aplikaciji, nova NLB Klik aplikacija će se automatski otvoriti.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516315"/>
                  </a:ext>
                </a:extLst>
              </a:tr>
              <a:tr h="16513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Koji podatak unosim u novoj aplikaciji tokom prelaska?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 ekranu „Aktiviraj novu aplikaciju“ unesite svoj JMBG i broj telefona koji je ste registrovali u banci a zatim izaberite „Nastavi“.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870386"/>
                  </a:ext>
                </a:extLst>
              </a:tr>
              <a:tr h="46108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potvrđujem prelazak?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 unosa JMBG-a i broj telefona koji je ste registrovali u banci na Vaš telefon stiže push notifikacija „Potvrdi prelazak na NLB Klik“. Otvorite je da biste se vratili u postojeću NLB mKlik aplikaciju, prijavite se PIN-om ili biometrijom i potvrdite prelazak.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920026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Mogu li da odbijem prelazak?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Da, ekranu „Potvrdite prelazak“ možete potvrditi ili odbiti prelazak. Ako </a:t>
                      </a:r>
                      <a:r>
                        <a:rPr lang="sr-Latn-RS" sz="900" noProof="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odbijete</a:t>
                      </a: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prelazak prilkom sledeće prijave biće Vam prikazan ekran za započinjanje procesa prelaska.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647640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radim nakon potvrde prelaska u staroj aplikaciji?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 što ste na ekranu za potvrdu prelaska odabrali „Potvrdite prelazak“ potrebno je da se vratite u novu NLB Klik aplikaciju.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1360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Kakav PIN kreiram u novoj NLB Klik aplikaciji?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Potrebno je da definišete šestocifreni PIN, unesete ga ponovo radi potvrde i izaberete „Aktiviraj“.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581273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se dešava nakon uspešnog prelaska?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Prikazuje se početni ekran nove NLB Klik aplikacije, a dalji pristup postojećoj NLB mKlik aplikaciji je onemogućen.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424334"/>
                  </a:ext>
                </a:extLst>
              </a:tr>
              <a:tr h="609054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izgleda aktivacija ili reaktivacija NLB Klik aplikacije van procesa prelaska?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 aktivacije servisa pristupni parametri stižu na prijavljenu email adresu i broj telefona. Prvi deo aktivacionog koda stiže email-om kroz deeplink, a drugi deo SMS-om. Nakon unosa koda birate „Aktiviraj“, zatim dva puta unosite PIN i opciono uključujete biometrijsku prijavu ako je uređaj podržava.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062707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se unosi prvi deo aktivacionog koda?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 email-u kliknite na deeplink. Otvoriće se NLB Klik aplikacija i prvi deo aktivacionog koda biće upisan.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06207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se unosi drugi deo aktivacionog koda?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Drugi deo aktivacionog koda stiže SMS-om. U zavisnosti od operativnog sistema može se upisati automatski ili je potrebno dozvoliti unos u predviđeno polje.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47714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se prijavljujem u mobilnu NLB Klik aplikaciju?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 strani za prijavu možete se prijaviti unosom mPIN-a ili biometrijom, odnosno otiskom prsta ili prepoznavanjem lica, ako je podešeno i uređaj to podržava.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591462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Koje opcije su dostupne na Login strani bez prijave?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 Login strani dostupne su opcije IPS skeniraj, IPS pokaži i mToken. Takođe možete promeniti jezik, podneti prigovor ili kontaktirati Kontakt centar.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709055"/>
                  </a:ext>
                </a:extLst>
              </a:tr>
              <a:tr h="16513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Čemu služi mToken?</a:t>
                      </a:r>
                      <a:endParaRPr lang="sr-Latn-RS" sz="9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mToken generiše jednokratni kod za prijavu na web verziju Klik aplikacije.</a:t>
                      </a: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646745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E8881596-26B2-D42D-5C98-3B551BF98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638" y="1577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367A5-E169-E550-D5A0-348FB0E05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20CD37A9-4184-23B3-D12F-CA5A1F001BDA}"/>
              </a:ext>
            </a:extLst>
          </p:cNvPr>
          <p:cNvSpPr/>
          <p:nvPr/>
        </p:nvSpPr>
        <p:spPr>
          <a:xfrm>
            <a:off x="7863233" y="6481169"/>
            <a:ext cx="29845" cy="7620"/>
          </a:xfrm>
          <a:custGeom>
            <a:avLst/>
            <a:gdLst/>
            <a:ahLst/>
            <a:cxnLst/>
            <a:rect l="l" t="t" r="r" b="b"/>
            <a:pathLst>
              <a:path w="29845" h="7620">
                <a:moveTo>
                  <a:pt x="29753" y="0"/>
                </a:moveTo>
                <a:lnTo>
                  <a:pt x="0" y="0"/>
                </a:lnTo>
                <a:lnTo>
                  <a:pt x="0" y="7620"/>
                </a:lnTo>
                <a:lnTo>
                  <a:pt x="29753" y="7620"/>
                </a:lnTo>
                <a:lnTo>
                  <a:pt x="29753" y="0"/>
                </a:lnTo>
                <a:close/>
              </a:path>
            </a:pathLst>
          </a:custGeom>
          <a:solidFill>
            <a:srgbClr val="22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E67A728-385A-8025-CE54-5F92180FEC78}"/>
              </a:ext>
            </a:extLst>
          </p:cNvPr>
          <p:cNvSpPr/>
          <p:nvPr/>
        </p:nvSpPr>
        <p:spPr>
          <a:xfrm>
            <a:off x="5043642" y="3796709"/>
            <a:ext cx="29845" cy="7620"/>
          </a:xfrm>
          <a:custGeom>
            <a:avLst/>
            <a:gdLst/>
            <a:ahLst/>
            <a:cxnLst/>
            <a:rect l="l" t="t" r="r" b="b"/>
            <a:pathLst>
              <a:path w="29845" h="7620">
                <a:moveTo>
                  <a:pt x="29753" y="0"/>
                </a:moveTo>
                <a:lnTo>
                  <a:pt x="0" y="0"/>
                </a:lnTo>
                <a:lnTo>
                  <a:pt x="0" y="7619"/>
                </a:lnTo>
                <a:lnTo>
                  <a:pt x="29753" y="7619"/>
                </a:lnTo>
                <a:lnTo>
                  <a:pt x="29753" y="0"/>
                </a:lnTo>
                <a:close/>
              </a:path>
            </a:pathLst>
          </a:custGeom>
          <a:solidFill>
            <a:srgbClr val="22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58CBB09-118A-AABA-FF16-77469E891E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922603"/>
              </p:ext>
            </p:extLst>
          </p:nvPr>
        </p:nvGraphicFramePr>
        <p:xfrm>
          <a:off x="563247" y="384450"/>
          <a:ext cx="10942953" cy="5963911"/>
        </p:xfrm>
        <a:graphic>
          <a:graphicData uri="http://schemas.openxmlformats.org/drawingml/2006/table">
            <a:tbl>
              <a:tblPr firstRow="1" firstCol="1" bandRow="1"/>
              <a:tblGrid>
                <a:gridCol w="617780">
                  <a:extLst>
                    <a:ext uri="{9D8B030D-6E8A-4147-A177-3AD203B41FA5}">
                      <a16:colId xmlns:a16="http://schemas.microsoft.com/office/drawing/2014/main" val="1403059365"/>
                    </a:ext>
                  </a:extLst>
                </a:gridCol>
                <a:gridCol w="3162373">
                  <a:extLst>
                    <a:ext uri="{9D8B030D-6E8A-4147-A177-3AD203B41FA5}">
                      <a16:colId xmlns:a16="http://schemas.microsoft.com/office/drawing/2014/main" val="3471813460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val="1602295354"/>
                    </a:ext>
                  </a:extLst>
                </a:gridCol>
              </a:tblGrid>
              <a:tr h="165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Br.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600" b="1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Pitanje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600" b="1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Odgovor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60530"/>
                  </a:ext>
                </a:extLst>
              </a:tr>
              <a:tr h="288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19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mogu da uradim preko IPS skeniraj na Login strani?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Možete otvoriti kameru za skeniranje IPS QR koda ili uvesti QR kod iz galerije telefona radi brzog plaćanja računa.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70944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Čemu služi IPS pokaži?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IPS pokaži generiše QR kod koji prodavac može da skenira na prodajnom mestu radi plaćanja sa vašeg Klik naloga.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7710154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Gde mogu da pregledam poruke i razmenjujem poruke sa Bankom?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Izaberite „Više“ u donjem horizontalnom meniju. Tamo je dostupan pregled primljenih i poslatih poruka i razmena poruka sa Bankom.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02306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Gde se pregledaju push notifikacije?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 početnom ekranu izaberite ikonicu zvonceta u gornjem desnom uglu.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79333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23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je potrebno da bih primao push notifikacije?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Potrebno je da odobrite notifikacije u podešavanjima telefona i da telefon ima internet vezu.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536936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24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Za koje promene mogu dobiti push notifikaciju?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Prilive i odlive po računima, plaćanja platnom karticom i informacije koje Banka šalje korisniku.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516315"/>
                  </a:ext>
                </a:extLst>
              </a:tr>
              <a:tr h="165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25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vidim na početnom ekranu nakon prijave?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Prikazuju se platni računi sa stanjem i raspoloživim sredstvima. Ako imate više računa po kojima ste vlasnik ili ovlašćeno lice, između njih se krećete strelicama levo/desno.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870386"/>
                  </a:ext>
                </a:extLst>
              </a:tr>
              <a:tr h="461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26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Koje informacije su dostupne za izabrani račun?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Dostupni su detalji računa, promet, izvodi i čekovi. U detaljima se vide raspoloživa sredstva, dozvoljeni minus, rezervisana sredstva, broj računa koji se može kopirati i broj nerealizovanih čekova.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920026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da pronađem stariju transakciju po računu?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 delu „Promet“ izaberite „Filter“ i podesite željene parametre pretrage.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647640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Koje detalje vidim kada otvorim transakciju?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Klikom na transakciju u prometu otvaraju se detalji prenosa, uključujući datum izvršenja, broj naloga i iznos.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1360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29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mogu da vidim i izmenim kod čekova?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Pregled čekova prikazuje nerealizovane čekove sa brojem čeka i datumom izdavanja. Opcija „Izmeni“ omogućava unos željenog datuma realizacije čeka i iznosa.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581273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30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Gde mogu da vidim proizvode koje imam u Banci?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Izaberite „Moji proizvodi“ u donjem horizontalnom meniju da biste videli aktivne proizvode u Banci.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424334"/>
                  </a:ext>
                </a:extLst>
              </a:tr>
              <a:tr h="316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31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se šalje dinarski nalog za plaćanje?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 nalogu unesite podatke o primaocu i ostale atribute naloga, zatim pređite na autorizaciju i potvrdite plaćanje PIN-om ili biometrijom.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verifikacije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dobijate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obaveštenje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o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statusu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naloga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062707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32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Koja polja su obavezna za nalog za plaćanje?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Dugme nastavi neće biti aktivno dok se ne popune sva obavezna polja u nalogu.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06207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33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znači opcija „Hitno“ na nalogu za plaćanje?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Ukoliko je označena opcija „Hitno“ omogućeno je slanje naloga svakim danom i tokom praznika.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47714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Mogu li da koristim sačuvanog primaoca ili šablon?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Da. Na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formi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naloga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izaberite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„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Izaberite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liste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zatim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željeni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šablon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primaoca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Otvoriće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popunjena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forma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možete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ispraviti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pre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plaćanja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591462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plaćam račun skeniranjem IPS QR koda?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Izaberite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IPS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opciju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skenirajte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QR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kod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Otvoriće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popunjena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forma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naloga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 a pre </a:t>
                      </a:r>
                      <a:r>
                        <a:rPr lang="sr-Latn-R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potvrde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možete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izmeniti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iznos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svrhu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plaćanja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709055"/>
                  </a:ext>
                </a:extLst>
              </a:tr>
              <a:tr h="165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36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plaćam pomoću QR koda sačuvanog u galeriji?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Izaberite „IPS skeniraj“ → „Odaberi iz galerije“ i odaberite QR kod. Atributi naloga će biti automatski popunjeni, nakon čega možete nastaviti plaćanje.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646745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667EB40D-F041-F18C-7B2C-B02876723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638" y="1577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7671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61318-6CDC-93C4-C302-BE6563C5D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37236E99-5349-D850-6051-63BB79416A68}"/>
              </a:ext>
            </a:extLst>
          </p:cNvPr>
          <p:cNvSpPr/>
          <p:nvPr/>
        </p:nvSpPr>
        <p:spPr>
          <a:xfrm>
            <a:off x="7863233" y="6481169"/>
            <a:ext cx="29845" cy="7620"/>
          </a:xfrm>
          <a:custGeom>
            <a:avLst/>
            <a:gdLst/>
            <a:ahLst/>
            <a:cxnLst/>
            <a:rect l="l" t="t" r="r" b="b"/>
            <a:pathLst>
              <a:path w="29845" h="7620">
                <a:moveTo>
                  <a:pt x="29753" y="0"/>
                </a:moveTo>
                <a:lnTo>
                  <a:pt x="0" y="0"/>
                </a:lnTo>
                <a:lnTo>
                  <a:pt x="0" y="7620"/>
                </a:lnTo>
                <a:lnTo>
                  <a:pt x="29753" y="7620"/>
                </a:lnTo>
                <a:lnTo>
                  <a:pt x="29753" y="0"/>
                </a:lnTo>
                <a:close/>
              </a:path>
            </a:pathLst>
          </a:custGeom>
          <a:solidFill>
            <a:srgbClr val="22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DBA63B7-7DF1-D939-D832-BCAE3A62B183}"/>
              </a:ext>
            </a:extLst>
          </p:cNvPr>
          <p:cNvSpPr/>
          <p:nvPr/>
        </p:nvSpPr>
        <p:spPr>
          <a:xfrm>
            <a:off x="5043642" y="3796709"/>
            <a:ext cx="29845" cy="7620"/>
          </a:xfrm>
          <a:custGeom>
            <a:avLst/>
            <a:gdLst/>
            <a:ahLst/>
            <a:cxnLst/>
            <a:rect l="l" t="t" r="r" b="b"/>
            <a:pathLst>
              <a:path w="29845" h="7620">
                <a:moveTo>
                  <a:pt x="29753" y="0"/>
                </a:moveTo>
                <a:lnTo>
                  <a:pt x="0" y="0"/>
                </a:lnTo>
                <a:lnTo>
                  <a:pt x="0" y="7619"/>
                </a:lnTo>
                <a:lnTo>
                  <a:pt x="29753" y="7619"/>
                </a:lnTo>
                <a:lnTo>
                  <a:pt x="29753" y="0"/>
                </a:lnTo>
                <a:close/>
              </a:path>
            </a:pathLst>
          </a:custGeom>
          <a:solidFill>
            <a:srgbClr val="2200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5F621FC5-0D6F-73CB-A0E0-576597BBD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638" y="15779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AC7B78-68C9-283B-9E5A-364020A91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507130"/>
              </p:ext>
            </p:extLst>
          </p:nvPr>
        </p:nvGraphicFramePr>
        <p:xfrm>
          <a:off x="647700" y="369211"/>
          <a:ext cx="10896600" cy="5318748"/>
        </p:xfrm>
        <a:graphic>
          <a:graphicData uri="http://schemas.openxmlformats.org/drawingml/2006/table">
            <a:tbl>
              <a:tblPr firstRow="1" firstCol="1" bandRow="1"/>
              <a:tblGrid>
                <a:gridCol w="571427">
                  <a:extLst>
                    <a:ext uri="{9D8B030D-6E8A-4147-A177-3AD203B41FA5}">
                      <a16:colId xmlns:a16="http://schemas.microsoft.com/office/drawing/2014/main" val="3981522658"/>
                    </a:ext>
                  </a:extLst>
                </a:gridCol>
                <a:gridCol w="3162373">
                  <a:extLst>
                    <a:ext uri="{9D8B030D-6E8A-4147-A177-3AD203B41FA5}">
                      <a16:colId xmlns:a16="http://schemas.microsoft.com/office/drawing/2014/main" val="468370084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val="3741469421"/>
                    </a:ext>
                  </a:extLst>
                </a:gridCol>
              </a:tblGrid>
              <a:tr h="165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Br.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600" b="1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Pitanje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600" b="1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Odgovor</a:t>
                      </a:r>
                      <a:endParaRPr lang="sr-Latn-RS" sz="7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745" marR="23745" marT="10793" marB="10793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00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987015"/>
                  </a:ext>
                </a:extLst>
              </a:tr>
              <a:tr h="461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38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</a:t>
                      </a:r>
                      <a:r>
                        <a:rPr lang="en-US" sz="900" b="1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funkcioniše</a:t>
                      </a: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usluga</a:t>
                      </a: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Prenesi</a:t>
                      </a: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?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Možete preneti sredstva drugom korisniku banke u domaćem platnom prometu koji je registrovan za uslugu Prenesi. Unesite broj telefona ili ga izaberite iz Imenika, unesite iznos i izaberite „Nastavi“ radi provere podataka i korisničkog imena primaoca.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306034"/>
                  </a:ext>
                </a:extLst>
              </a:tr>
              <a:tr h="461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39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se registrujem za uslugu Prenesi?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 aplikaciji otvorite „Prenesi-aktivacija“, izaberite podrazumevani račun i svoj nadimak. 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istom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mestu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možete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deaktivirati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izmeniti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profil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988868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40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Kako kupujem ili prodajem devize?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 Menjačnici izaberite račune, valutu i iznos. Nakon provere podataka izaberite „Potvrdi“ i verifikujte transakciju PIN-om ili biometrijom.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verifikacije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prikazuje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se status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kupoprodaje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7440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41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Gde mogu da vidim kursnu listu?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Zvanična kursna lista kao i lista povlašćenih kurseva (u zavisnosti od iznosa koji se menja odnosno za korisnike seta računa) je dostupna na istoj putanji kao Menjačnica.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49269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42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Između kojih proizvoda mogu da vršim interni prenos?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Interni prenos omogućava prenos sredstava između vlasničkih računa, kreditnih kartica, štednje i kredita.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Prenos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potvrđuje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PIN-om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biometrijom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279342"/>
                  </a:ext>
                </a:extLst>
              </a:tr>
              <a:tr h="397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43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Koje opcije postoje u upravljanju karticom?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Upravljanje karticom omogućava promenu PIN-a kartice, podešavanje kanala korišćenja i blokadu kartice. Za kreditne kartice dostupni su i pregled rata i izvodi.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034859"/>
                  </a:ext>
                </a:extLst>
              </a:tr>
              <a:tr h="165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44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Mogu li da promenim PIN platne kartice u aplikaciji?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Da. Opcija „Promeni PIN“ omogućava da formirate novi PIN za platnu karticu.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416375"/>
                  </a:ext>
                </a:extLst>
              </a:tr>
              <a:tr h="461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45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Mogu li da ograničim gde se kartica koristi?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Da. U promeni kanala korišćenja možete izabrati kanale na kojima želite da koristite karticu, na primer samo POS terminal.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560075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46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da uradim u aplikaciji ako je kartica izgubljena ili ukradena?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Možete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koristiti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opciju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„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Blokada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kartice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“ da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brzo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blokirate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karticu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083011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47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Gde vidim transakcije po kartici?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U delu „Transakcije“ prikazane su ostvarene transakcije za izabranu karticu.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Klikom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transakciju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otvaraju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se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njeni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detalji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49908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48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Koje podatke mogu da vidim za kredit?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Pregled kredita sadrži, između ostalog, preostali deo glavnice, datum dospeća naredne i poslednje rate, datum realizacije i iznos anuiteta.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242940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49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Šta prikazuje anuitetni plan?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Anuitetni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plan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prikazuje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datume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otplate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anuiteta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preostali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deo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glavnice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nakon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naplate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pojedinačnog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anuiteta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084943"/>
                  </a:ext>
                </a:extLst>
              </a:tr>
              <a:tr h="609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50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Koje podatke mogu da vidim za oročenu štednju?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Prikazuju se stanje i osnovni detalji, ime vlasnika računa, iznos oročenih sredstava i period oročenja.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4170432"/>
                  </a:ext>
                </a:extLst>
              </a:tr>
              <a:tr h="313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51</a:t>
                      </a:r>
                      <a:endParaRPr lang="sr-Latn-R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b="1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Mogu li da pregledam promene po štednji?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900" dirty="0"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Da. U delu „Transakcije“ prikazane su ostvarene promene, ako ih ima, a dostupan je i Filter za pretragu.</a:t>
                      </a:r>
                      <a:endParaRPr lang="sr-Latn-R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4925" marR="34925" marT="15875" marB="15875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146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73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74C0CC-51E8-3D66-20C7-210C67C33EEB}"/>
              </a:ext>
            </a:extLst>
          </p:cNvPr>
          <p:cNvSpPr/>
          <p:nvPr/>
        </p:nvSpPr>
        <p:spPr>
          <a:xfrm>
            <a:off x="10134600" y="5562600"/>
            <a:ext cx="1676400" cy="914400"/>
          </a:xfrm>
          <a:prstGeom prst="rect">
            <a:avLst/>
          </a:prstGeom>
          <a:solidFill>
            <a:srgbClr val="2200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3FD490D-B35F-A14B-B79C-81E10B5BB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5000" noProof="0" dirty="0"/>
              <a:t>Hvala na pažnji.</a:t>
            </a:r>
            <a:endParaRPr lang="en-GB" sz="5000" noProof="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2B053488-61FE-3655-925A-F7C6F0D409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r-Latn-RS" sz="2500" noProof="0" dirty="0"/>
              <a:t>Za sve što dolazi.</a:t>
            </a:r>
            <a:endParaRPr lang="en-GB" sz="2500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EB43A8-8FE3-DF6B-D29E-F207EC1DC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965" y="5715000"/>
            <a:ext cx="1778713" cy="102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7040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23f8b7f5-b310-4ae5-8f98-dc4b6763a0a7" origin="userSelected">
  <element uid="43280eea-4859-4d25-9442-b3d9c876a1f2" value=""/>
</sisl>
</file>

<file path=customXml/itemProps1.xml><?xml version="1.0" encoding="utf-8"?>
<ds:datastoreItem xmlns:ds="http://schemas.openxmlformats.org/officeDocument/2006/customXml" ds:itemID="{CDB1C34A-0826-480C-B06D-9E805A8AC130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1680</Words>
  <Application>Microsoft Office PowerPoint</Application>
  <PresentationFormat>Widescreen</PresentationFormat>
  <Paragraphs>168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Arial MT</vt:lpstr>
      <vt:lpstr>Calibri</vt:lpstr>
      <vt:lpstr>Office Theme</vt:lpstr>
      <vt:lpstr>NLB Klik</vt:lpstr>
      <vt:lpstr>PowerPoint Presentation</vt:lpstr>
      <vt:lpstr>PowerPoint Presentation</vt:lpstr>
      <vt:lpstr>PowerPoint Presentation</vt:lpstr>
      <vt:lpstr>Hvala na pažnji.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Stević</dc:creator>
  <cp:keywords>Javno</cp:keywords>
  <cp:lastModifiedBy>Nenad Popović</cp:lastModifiedBy>
  <cp:revision>8</cp:revision>
  <dcterms:created xsi:type="dcterms:W3CDTF">2026-08-19T12:41:44Z</dcterms:created>
  <dcterms:modified xsi:type="dcterms:W3CDTF">2026-10-17T13:24:28Z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2025-07-31T00:00:00Z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2026-08-19T00:00:00Z</vt:filetime>
  </property>
  <property fmtid="{D5CDD505-2E9C-101B-9397-08002B2CF9AE}" pid="5" name="Producer">
    <vt:lpwstr>Microsoft® PowerPoint® for Microsoft 365</vt:lpwstr>
  </property>
  <property fmtid="{D5CDD505-2E9C-101B-9397-08002B2CF9AE}" pid="6" name="docIndexRef">
    <vt:lpwstr>d32e01a6-c2dc-41b1-81a0-83596a2f9618</vt:lpwstr>
  </property>
  <property fmtid="{D5CDD505-2E9C-101B-9397-08002B2CF9AE}" pid="7" name="bjDocumentLabelXML">
    <vt:lpwstr>&lt;?xml version="1.0" encoding="us-ascii"?&gt;&lt;sisl xmlns:xsd="http://www.w3.org/2001/XMLSchema" xmlns:xsi="http://www.w3.org/2001/XMLSchema-instance" sislVersion="0" policy="23f8b7f5-b310-4ae5-8f98-dc4b6763a0a7" origin="userSelected" xmlns="http://www.boldonj</vt:lpwstr>
  </property>
  <property fmtid="{D5CDD505-2E9C-101B-9397-08002B2CF9AE}" pid="8" name="bjDocumentLabelXML-0">
    <vt:lpwstr>ames.com/2008/01/sie/internal/label"&gt;&lt;element uid="43280eea-4859-4d25-9442-b3d9c876a1f2" value="" /&gt;&lt;/sisl&gt;</vt:lpwstr>
  </property>
  <property fmtid="{D5CDD505-2E9C-101B-9397-08002B2CF9AE}" pid="9" name="bjDocumentSecurityLabel">
    <vt:lpwstr>Javno</vt:lpwstr>
  </property>
  <property fmtid="{D5CDD505-2E9C-101B-9397-08002B2CF9AE}" pid="10" name="bjSaver">
    <vt:lpwstr>N98ChdsuD7iXe5I7sMJvRznbjpbw7qeO</vt:lpwstr>
  </property>
</Properties>
</file>